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4213" r:id="rId2"/>
    <p:sldId id="4202" r:id="rId3"/>
    <p:sldId id="4209" r:id="rId4"/>
    <p:sldId id="267" r:id="rId5"/>
    <p:sldId id="4210" r:id="rId6"/>
    <p:sldId id="268" r:id="rId7"/>
    <p:sldId id="414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9F16"/>
    <a:srgbClr val="32343C"/>
    <a:srgbClr val="EAC741"/>
    <a:srgbClr val="000000"/>
    <a:srgbClr val="866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68"/>
    <p:restoredTop sz="94637"/>
  </p:normalViewPr>
  <p:slideViewPr>
    <p:cSldViewPr snapToGrid="0">
      <p:cViewPr varScale="1">
        <p:scale>
          <a:sx n="103" d="100"/>
          <a:sy n="103" d="100"/>
        </p:scale>
        <p:origin x="5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083A77-080E-4147-AAA2-2180F191452A}" type="datetimeFigureOut">
              <a:rPr lang="en-US" smtClean="0"/>
              <a:t>5/11/23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4F0699-9871-4FA8-A30C-7163432A0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131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F0699-9871-4FA8-A30C-7163432A04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582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F0699-9871-4FA8-A30C-7163432A048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689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F0699-9871-4FA8-A30C-7163432A04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689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F0699-9871-4FA8-A30C-7163432A04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409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F0699-9871-4FA8-A30C-7163432A048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81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D9B2D-85CB-765E-EBE9-C28B3FA6F2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70B041-0181-8AB2-7990-AFDEE8117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50E2E-3134-2A53-5CD1-E8FF564FE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1D9B1-09A0-40F0-9698-B41A4E9E3E35}" type="datetimeFigureOut">
              <a:rPr lang="en-US" smtClean="0"/>
              <a:t>5/11/23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30AA6-957D-CDAF-7661-F7DA87527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B62F16-F536-C0B3-279D-E5E5ADA52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E5778-DBB1-4497-A3B4-51CA5A349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72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08044-A505-6669-9E95-4ADB30055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C7B40A-1BD3-8ED0-CDF2-607B5225A2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3D5D7-D528-8B32-CA04-15C81F8CF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1D9B1-09A0-40F0-9698-B41A4E9E3E35}" type="datetimeFigureOut">
              <a:rPr lang="en-US" smtClean="0"/>
              <a:t>5/11/23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954D6-FC29-2DD2-EA09-DF7EA9E27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87505-4283-9180-620B-A37D0B261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E5778-DBB1-4497-A3B4-51CA5A349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60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D5950A-1BE4-2846-C629-E8A16B44D4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8F5E82-2590-3FDA-BE0E-348E27DA97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C3F6A-EFCC-BCB2-E4A3-1E146E49C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1D9B1-09A0-40F0-9698-B41A4E9E3E35}" type="datetimeFigureOut">
              <a:rPr lang="en-US" smtClean="0"/>
              <a:t>5/11/23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6F497-6C46-B179-5902-0E40EE129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B2449C-9B8E-E450-8E08-4841636D0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E5778-DBB1-4497-A3B4-51CA5A349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256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1D1A1-B823-B7EA-9B3C-E79344D75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C460D-D4BB-CB68-FBC1-CDFBB30BB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C15F3-9DA4-46CA-11F7-E0A68962D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1D9B1-09A0-40F0-9698-B41A4E9E3E35}" type="datetimeFigureOut">
              <a:rPr lang="en-US" smtClean="0"/>
              <a:t>5/11/23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61FD38-7C95-D682-81A6-3C20C9D56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6C591-4F77-6D2A-97E5-B5A8FAD09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E5778-DBB1-4497-A3B4-51CA5A349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688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126DF-D414-920B-3CAC-C2A50E9A9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7A5BE-43A5-FCBA-03FE-E91DCF970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643BB-DEEB-F4E1-EF1D-234345E1D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1D9B1-09A0-40F0-9698-B41A4E9E3E35}" type="datetimeFigureOut">
              <a:rPr lang="en-US" smtClean="0"/>
              <a:t>5/11/23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69855E-BC80-B0F9-4EEB-53DB83C2F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23893-BC04-6C59-4455-EDA82D1A9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E5778-DBB1-4497-A3B4-51CA5A349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54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202AA-850F-0BE2-8A84-37FFD2066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F0A4E-3460-8952-B8AA-9F757CD323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1C8B90-853F-8577-12A5-262A63AFFD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31A339-1A42-EF67-E972-F0D870DDA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1D9B1-09A0-40F0-9698-B41A4E9E3E35}" type="datetimeFigureOut">
              <a:rPr lang="en-US" smtClean="0"/>
              <a:t>5/11/23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B41DC4-06B6-C7F7-3AB7-CBEA257BE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E536FC-EC40-B48E-820B-95BB8DB92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E5778-DBB1-4497-A3B4-51CA5A349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181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269AD-1554-6969-6832-72F4EE4C6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199138-17DE-D03F-A551-06BC93426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D05F2A-4387-A04D-935C-5E21F2AF3B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D103CB-76F6-D5B8-43B7-774EB3E488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ACD547-6373-3E82-A4FB-4E75100B21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B0A51B-4764-212B-C078-AC48BCC4F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1D9B1-09A0-40F0-9698-B41A4E9E3E35}" type="datetimeFigureOut">
              <a:rPr lang="en-US" smtClean="0"/>
              <a:t>5/11/23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29717E-0346-6EDE-7E1D-9950C1000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A00DF9-AF63-4B16-DF0D-080E6C754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E5778-DBB1-4497-A3B4-51CA5A349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84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C8122-50D4-0B7B-5626-4C053E941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242527-446E-8A39-22B2-387E59E39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1D9B1-09A0-40F0-9698-B41A4E9E3E35}" type="datetimeFigureOut">
              <a:rPr lang="en-US" smtClean="0"/>
              <a:t>5/11/23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68CEA1-8692-56EE-1C74-6D2B807CB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DB347F-CD84-338C-E8F0-0A262D716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E5778-DBB1-4497-A3B4-51CA5A349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41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083454-54E9-4383-6A04-B2F8BEB0B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1D9B1-09A0-40F0-9698-B41A4E9E3E35}" type="datetimeFigureOut">
              <a:rPr lang="en-US" smtClean="0"/>
              <a:t>5/11/23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E4143D-0DC6-0517-000C-ECF4F8C6C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909EB2-F453-9B7F-1D71-43836636E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E5778-DBB1-4497-A3B4-51CA5A349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898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8767E-8BFC-199A-D71E-24D774D27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359157-78DA-492D-D723-D5338C02A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0CE4B8-571B-02FD-61EC-59720A378B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B6DCF2-F123-E866-8CCF-721108F82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1D9B1-09A0-40F0-9698-B41A4E9E3E35}" type="datetimeFigureOut">
              <a:rPr lang="en-US" smtClean="0"/>
              <a:t>5/11/23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1FA8E5-CC42-21DB-FDB6-1177E83B7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40F32E-6AEA-5A9D-A711-340413C30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E5778-DBB1-4497-A3B4-51CA5A349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937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DD2EB-35E3-1247-A1B7-4F72C6DF3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6918D2-DFFC-9330-2E0D-1A2609B99D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C43344-FAEC-979C-ED82-DB6551FA88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2C9F7D-226D-A3E0-8A87-608D33F28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1D9B1-09A0-40F0-9698-B41A4E9E3E35}" type="datetimeFigureOut">
              <a:rPr lang="en-US" smtClean="0"/>
              <a:t>5/11/23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DDB8EE-BB41-AEF5-9F81-F8D50030F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0BA7F2-60F3-3B63-C01D-8B0597EBE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E5778-DBB1-4497-A3B4-51CA5A349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869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816FA5-2BD5-F196-BAA2-C284BA77B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66F69E-E2DF-B882-0555-6AA4212EA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71C0E1-5E88-14B4-AD11-BF2261CC53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1D9B1-09A0-40F0-9698-B41A4E9E3E35}" type="datetimeFigureOut">
              <a:rPr lang="en-US" smtClean="0"/>
              <a:t>5/11/23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DB6AD-858B-19AF-2015-D71DD5CE31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6BFA2-702C-B794-7619-CA7911B57D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E5778-DBB1-4497-A3B4-51CA5A349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922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2.png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.pn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12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11" Type="http://schemas.openxmlformats.org/officeDocument/2006/relationships/image" Target="../media/image19.png"/><Relationship Id="rId5" Type="http://schemas.openxmlformats.org/officeDocument/2006/relationships/image" Target="../media/image7.png"/><Relationship Id="rId15" Type="http://schemas.openxmlformats.org/officeDocument/2006/relationships/image" Target="../media/image6.sv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8.png"/><Relationship Id="rId1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image" Target="../media/image42.png"/><Relationship Id="rId3" Type="http://schemas.openxmlformats.org/officeDocument/2006/relationships/image" Target="../media/image7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29" Type="http://schemas.openxmlformats.org/officeDocument/2006/relationships/image" Target="../media/image4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image" Target="../media/image40.tif"/><Relationship Id="rId5" Type="http://schemas.openxmlformats.org/officeDocument/2006/relationships/image" Target="../media/image12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28" Type="http://schemas.openxmlformats.org/officeDocument/2006/relationships/image" Target="../media/image44.png"/><Relationship Id="rId10" Type="http://schemas.openxmlformats.org/officeDocument/2006/relationships/image" Target="../media/image26.png"/><Relationship Id="rId19" Type="http://schemas.openxmlformats.org/officeDocument/2006/relationships/image" Target="../media/image35.jpeg"/><Relationship Id="rId4" Type="http://schemas.openxmlformats.org/officeDocument/2006/relationships/image" Target="../media/image8.sv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Relationship Id="rId27" Type="http://schemas.openxmlformats.org/officeDocument/2006/relationships/image" Target="../media/image4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020CF3-FFE7-0B01-38A5-63607D48F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0CC7E862-CABB-A49D-B714-EBE973829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30" y="378520"/>
            <a:ext cx="1738033" cy="36850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8CF8BC7-2D92-993A-83E8-20099991C5AC}"/>
              </a:ext>
            </a:extLst>
          </p:cNvPr>
          <p:cNvSpPr/>
          <p:nvPr/>
        </p:nvSpPr>
        <p:spPr>
          <a:xfrm>
            <a:off x="0" y="0"/>
            <a:ext cx="217714" cy="6858000"/>
          </a:xfrm>
          <a:prstGeom prst="rect">
            <a:avLst/>
          </a:prstGeom>
          <a:solidFill>
            <a:srgbClr val="C49F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C49F16"/>
              </a:highligh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B1D8B5-971D-850B-B460-931080D4A4E6}"/>
              </a:ext>
            </a:extLst>
          </p:cNvPr>
          <p:cNvSpPr/>
          <p:nvPr/>
        </p:nvSpPr>
        <p:spPr>
          <a:xfrm>
            <a:off x="11974286" y="0"/>
            <a:ext cx="217714" cy="6858000"/>
          </a:xfrm>
          <a:prstGeom prst="rect">
            <a:avLst/>
          </a:prstGeom>
          <a:solidFill>
            <a:srgbClr val="C49F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C49F16"/>
              </a:highligh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B0BF8C-2A8D-ECA9-EF72-81EDF9E319CD}"/>
              </a:ext>
            </a:extLst>
          </p:cNvPr>
          <p:cNvSpPr/>
          <p:nvPr/>
        </p:nvSpPr>
        <p:spPr>
          <a:xfrm rot="5400000">
            <a:off x="5987143" y="-5769429"/>
            <a:ext cx="217714" cy="11756572"/>
          </a:xfrm>
          <a:prstGeom prst="rect">
            <a:avLst/>
          </a:prstGeom>
          <a:solidFill>
            <a:srgbClr val="C49F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C49F16"/>
              </a:highligh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98E4BB-58FB-0AD3-0431-B9500735EDA2}"/>
              </a:ext>
            </a:extLst>
          </p:cNvPr>
          <p:cNvSpPr/>
          <p:nvPr/>
        </p:nvSpPr>
        <p:spPr>
          <a:xfrm rot="5400000">
            <a:off x="5987143" y="870857"/>
            <a:ext cx="217714" cy="11756572"/>
          </a:xfrm>
          <a:prstGeom prst="rect">
            <a:avLst/>
          </a:prstGeom>
          <a:solidFill>
            <a:srgbClr val="C49F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75000"/>
                </a:schemeClr>
              </a:solidFill>
              <a:highlight>
                <a:srgbClr val="C49F16"/>
              </a:highligh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DEB119-2C49-7644-27D0-074345B2BA78}"/>
              </a:ext>
            </a:extLst>
          </p:cNvPr>
          <p:cNvSpPr txBox="1"/>
          <p:nvPr/>
        </p:nvSpPr>
        <p:spPr>
          <a:xfrm>
            <a:off x="828013" y="6254896"/>
            <a:ext cx="32214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chemeClr val="bg1"/>
                </a:solidFill>
                <a:effectLst/>
                <a:latin typeface="+mj-lt"/>
              </a:rPr>
              <a:t>This project has received funding from the European Union's Horizon 2020 research and innovation </a:t>
            </a:r>
            <a:r>
              <a:rPr lang="en-US" sz="800" b="0" i="0" dirty="0" err="1">
                <a:solidFill>
                  <a:schemeClr val="bg1"/>
                </a:solidFill>
                <a:effectLst/>
                <a:latin typeface="+mj-lt"/>
              </a:rPr>
              <a:t>programme</a:t>
            </a:r>
            <a:r>
              <a:rPr lang="en-US" sz="800" b="0" i="0" dirty="0">
                <a:solidFill>
                  <a:schemeClr val="bg1"/>
                </a:solidFill>
                <a:effectLst/>
                <a:latin typeface="+mj-lt"/>
              </a:rPr>
              <a:t> under grant agreement No 821282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1D3A3D4-AC1B-9BDE-C4C7-84CB4A4FD9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0930" y="6289490"/>
            <a:ext cx="385630" cy="25692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5ABA157-BAB6-BBA7-88E1-1C35796BD5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7079" y="2480813"/>
            <a:ext cx="2929259" cy="112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425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020CF3-FFE7-0B01-38A5-63607D48F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580F736E-EE53-985D-485F-F7CB6BCFE02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39944" y="306184"/>
            <a:ext cx="802314" cy="3082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EFA201-371A-7F17-5A45-C701734FC584}"/>
              </a:ext>
            </a:extLst>
          </p:cNvPr>
          <p:cNvSpPr txBox="1"/>
          <p:nvPr/>
        </p:nvSpPr>
        <p:spPr>
          <a:xfrm>
            <a:off x="828013" y="6254896"/>
            <a:ext cx="32214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chemeClr val="bg1"/>
                </a:solidFill>
                <a:effectLst/>
                <a:latin typeface="+mj-lt"/>
              </a:rPr>
              <a:t>This project has received funding from the European Union's Horizon 2020 research and innovation </a:t>
            </a:r>
            <a:r>
              <a:rPr lang="en-US" sz="800" b="0" i="0" dirty="0" err="1">
                <a:solidFill>
                  <a:schemeClr val="bg1"/>
                </a:solidFill>
                <a:effectLst/>
                <a:latin typeface="+mj-lt"/>
              </a:rPr>
              <a:t>programme</a:t>
            </a:r>
            <a:r>
              <a:rPr lang="en-US" sz="800" b="0" i="0" dirty="0">
                <a:solidFill>
                  <a:schemeClr val="bg1"/>
                </a:solidFill>
                <a:effectLst/>
                <a:latin typeface="+mj-lt"/>
              </a:rPr>
              <a:t> under grant agreement No 821282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A9D6AF7-9D07-2632-72B8-F532400ADDF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0930" y="6289490"/>
            <a:ext cx="385630" cy="25692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95B1EFA-4FD2-CD51-E68A-F37D6403C5B3}"/>
              </a:ext>
            </a:extLst>
          </p:cNvPr>
          <p:cNvSpPr/>
          <p:nvPr/>
        </p:nvSpPr>
        <p:spPr>
          <a:xfrm>
            <a:off x="0" y="1953209"/>
            <a:ext cx="12192000" cy="2712096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901775-5A33-544C-980C-815391B0FDEB}"/>
              </a:ext>
            </a:extLst>
          </p:cNvPr>
          <p:cNvSpPr/>
          <p:nvPr/>
        </p:nvSpPr>
        <p:spPr>
          <a:xfrm rot="5400000">
            <a:off x="6049949" y="-6049952"/>
            <a:ext cx="92098" cy="12192002"/>
          </a:xfrm>
          <a:prstGeom prst="rect">
            <a:avLst/>
          </a:prstGeom>
          <a:solidFill>
            <a:srgbClr val="323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C86D81-4E47-67BF-AEAA-9EC0B06976B4}"/>
              </a:ext>
            </a:extLst>
          </p:cNvPr>
          <p:cNvSpPr/>
          <p:nvPr/>
        </p:nvSpPr>
        <p:spPr>
          <a:xfrm rot="5400000">
            <a:off x="6049949" y="739685"/>
            <a:ext cx="92098" cy="12192002"/>
          </a:xfrm>
          <a:prstGeom prst="rect">
            <a:avLst/>
          </a:prstGeom>
          <a:solidFill>
            <a:srgbClr val="C49F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DD85E2-9308-ABDA-E9FC-BDB2908138BA}"/>
              </a:ext>
            </a:extLst>
          </p:cNvPr>
          <p:cNvSpPr txBox="1"/>
          <p:nvPr/>
        </p:nvSpPr>
        <p:spPr>
          <a:xfrm>
            <a:off x="324862" y="2395755"/>
            <a:ext cx="1151739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0" b="1" dirty="0">
                <a:solidFill>
                  <a:schemeClr val="bg1"/>
                </a:solidFill>
                <a:latin typeface="+mj-lt"/>
              </a:rPr>
              <a:t>TOOLS FAIR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4070D43D-34FD-757E-0DA0-E682ECA6E2B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30" y="378520"/>
            <a:ext cx="1738033" cy="36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3998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>
            <a:extLst>
              <a:ext uri="{FF2B5EF4-FFF2-40B4-BE49-F238E27FC236}">
                <a16:creationId xmlns:a16="http://schemas.microsoft.com/office/drawing/2014/main" id="{35B40931-DDAA-1D11-501D-6D4F9DCE9B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544" b="453"/>
          <a:stretch/>
        </p:blipFill>
        <p:spPr>
          <a:xfrm>
            <a:off x="7466896" y="519232"/>
            <a:ext cx="2923215" cy="5650082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EB092105-3BAE-AECF-D8A3-83400F0DD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820" y="195925"/>
            <a:ext cx="6527179" cy="630647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DB0BF8C-2A8D-ECA9-EF72-81EDF9E319CD}"/>
              </a:ext>
            </a:extLst>
          </p:cNvPr>
          <p:cNvSpPr/>
          <p:nvPr/>
        </p:nvSpPr>
        <p:spPr>
          <a:xfrm rot="5400000">
            <a:off x="6049949" y="-6049952"/>
            <a:ext cx="92098" cy="12192002"/>
          </a:xfrm>
          <a:prstGeom prst="rect">
            <a:avLst/>
          </a:prstGeom>
          <a:solidFill>
            <a:srgbClr val="323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4B72B6-A802-8764-6945-D8F7B8A32ADC}"/>
              </a:ext>
            </a:extLst>
          </p:cNvPr>
          <p:cNvSpPr/>
          <p:nvPr/>
        </p:nvSpPr>
        <p:spPr>
          <a:xfrm rot="5400000">
            <a:off x="6049949" y="739685"/>
            <a:ext cx="92098" cy="12192002"/>
          </a:xfrm>
          <a:prstGeom prst="rect">
            <a:avLst/>
          </a:prstGeom>
          <a:solidFill>
            <a:srgbClr val="C49F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65" name="Graphic 1064">
            <a:extLst>
              <a:ext uri="{FF2B5EF4-FFF2-40B4-BE49-F238E27FC236}">
                <a16:creationId xmlns:a16="http://schemas.microsoft.com/office/drawing/2014/main" id="{82B78C90-854A-743B-108D-0642A8A7E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39944" y="306184"/>
            <a:ext cx="802314" cy="3082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FC9178-A460-5E42-5FE1-1FE42CF268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930" y="378293"/>
            <a:ext cx="1723428" cy="368733"/>
          </a:xfrm>
          <a:prstGeom prst="rect">
            <a:avLst/>
          </a:prstGeom>
        </p:spPr>
      </p:pic>
      <p:sp>
        <p:nvSpPr>
          <p:cNvPr id="15" name="TextBox 12">
            <a:extLst>
              <a:ext uri="{FF2B5EF4-FFF2-40B4-BE49-F238E27FC236}">
                <a16:creationId xmlns:a16="http://schemas.microsoft.com/office/drawing/2014/main" id="{79ED78EE-190F-251C-0859-A4DF8E1B034D}"/>
              </a:ext>
            </a:extLst>
          </p:cNvPr>
          <p:cNvSpPr txBox="1"/>
          <p:nvPr/>
        </p:nvSpPr>
        <p:spPr>
          <a:xfrm>
            <a:off x="324862" y="103322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accent4">
                    <a:lumMod val="75000"/>
                  </a:schemeClr>
                </a:solidFill>
                <a:latin typeface="+mj-lt"/>
              </a:rPr>
              <a:t>SHELTER Chatbot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22CDF7-A3DE-0EA5-C342-27AF203414CF}"/>
              </a:ext>
            </a:extLst>
          </p:cNvPr>
          <p:cNvSpPr txBox="1"/>
          <p:nvPr/>
        </p:nvSpPr>
        <p:spPr>
          <a:xfrm>
            <a:off x="324862" y="1799230"/>
            <a:ext cx="6555440" cy="2943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rtl="0" fontAlgn="base">
              <a:lnSpc>
                <a:spcPct val="200000"/>
              </a:lnSpc>
              <a:buFontTx/>
              <a:buChar char="-"/>
            </a:pPr>
            <a:r>
              <a:rPr lang="en-US" sz="2400" b="0" i="0">
                <a:effectLst/>
                <a:latin typeface="+mj-lt"/>
              </a:rPr>
              <a:t>Track people’s Location and Activity</a:t>
            </a:r>
          </a:p>
          <a:p>
            <a:pPr marL="342900" indent="-342900" rtl="0" fontAlgn="base">
              <a:lnSpc>
                <a:spcPct val="200000"/>
              </a:lnSpc>
              <a:buFontTx/>
              <a:buChar char="-"/>
            </a:pPr>
            <a:r>
              <a:rPr lang="en-US" sz="2400">
                <a:latin typeface="+mj-lt"/>
              </a:rPr>
              <a:t>Manage Missions</a:t>
            </a:r>
          </a:p>
          <a:p>
            <a:pPr marL="342900" indent="-342900" rtl="0" fontAlgn="base">
              <a:lnSpc>
                <a:spcPct val="200000"/>
              </a:lnSpc>
              <a:buFontTx/>
              <a:buChar char="-"/>
            </a:pPr>
            <a:r>
              <a:rPr lang="en-US" sz="2400" b="0" i="0">
                <a:effectLst/>
                <a:latin typeface="+mj-lt"/>
              </a:rPr>
              <a:t>Send </a:t>
            </a:r>
            <a:r>
              <a:rPr lang="en-US" sz="2400">
                <a:latin typeface="+mj-lt"/>
              </a:rPr>
              <a:t>Reports</a:t>
            </a:r>
          </a:p>
          <a:p>
            <a:pPr marL="342900" indent="-342900" rtl="0" fontAlgn="base">
              <a:lnSpc>
                <a:spcPct val="200000"/>
              </a:lnSpc>
              <a:buFontTx/>
              <a:buChar char="-"/>
            </a:pPr>
            <a:r>
              <a:rPr lang="en-US" sz="2400">
                <a:latin typeface="+mj-lt"/>
              </a:rPr>
              <a:t>Receive Communications from the Control Room</a:t>
            </a:r>
            <a:endParaRPr lang="en-US" sz="2400" b="0" i="0">
              <a:effectLst/>
              <a:latin typeface="+mj-lt"/>
            </a:endParaRPr>
          </a:p>
        </p:txBody>
      </p:sp>
      <p:pic>
        <p:nvPicPr>
          <p:cNvPr id="4100" name="Picture 4" descr="Telegram - Logos Download">
            <a:extLst>
              <a:ext uri="{FF2B5EF4-FFF2-40B4-BE49-F238E27FC236}">
                <a16:creationId xmlns:a16="http://schemas.microsoft.com/office/drawing/2014/main" id="{81A6E464-3ACE-E6BA-E8B4-DA7063968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023" y="1003109"/>
            <a:ext cx="706554" cy="70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8E4FF4AA-11A0-017A-5F67-EF492A366476}"/>
              </a:ext>
            </a:extLst>
          </p:cNvPr>
          <p:cNvSpPr txBox="1"/>
          <p:nvPr/>
        </p:nvSpPr>
        <p:spPr>
          <a:xfrm>
            <a:off x="1333500" y="5807461"/>
            <a:ext cx="568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err="1"/>
              <a:t>Search</a:t>
            </a:r>
            <a:r>
              <a:rPr lang="it-IT" sz="2000" b="1"/>
              <a:t> «</a:t>
            </a:r>
            <a:r>
              <a:rPr lang="it-IT" sz="2000" b="1" err="1"/>
              <a:t>shltr_bot_test</a:t>
            </a:r>
            <a:r>
              <a:rPr lang="it-IT" sz="2000" b="1"/>
              <a:t>» in the Telegram </a:t>
            </a:r>
            <a:r>
              <a:rPr lang="it-IT" sz="2000" b="1" err="1"/>
              <a:t>search</a:t>
            </a:r>
            <a:r>
              <a:rPr lang="it-IT" sz="2000" b="1"/>
              <a:t> bar</a:t>
            </a:r>
          </a:p>
        </p:txBody>
      </p:sp>
      <p:pic>
        <p:nvPicPr>
          <p:cNvPr id="4104" name="Picture 8" descr="Lightbulb Icon Png - Clip Art Library">
            <a:extLst>
              <a:ext uri="{FF2B5EF4-FFF2-40B4-BE49-F238E27FC236}">
                <a16:creationId xmlns:a16="http://schemas.microsoft.com/office/drawing/2014/main" id="{7BA9F860-E6F6-56DB-B392-06A25B2C8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5315900"/>
            <a:ext cx="1231900" cy="123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791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DB0BF8C-2A8D-ECA9-EF72-81EDF9E319CD}"/>
              </a:ext>
            </a:extLst>
          </p:cNvPr>
          <p:cNvSpPr/>
          <p:nvPr/>
        </p:nvSpPr>
        <p:spPr>
          <a:xfrm rot="5400000">
            <a:off x="6049949" y="-6049952"/>
            <a:ext cx="92098" cy="12192002"/>
          </a:xfrm>
          <a:prstGeom prst="rect">
            <a:avLst/>
          </a:prstGeom>
          <a:solidFill>
            <a:srgbClr val="323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4B72B6-A802-8764-6945-D8F7B8A32ADC}"/>
              </a:ext>
            </a:extLst>
          </p:cNvPr>
          <p:cNvSpPr/>
          <p:nvPr/>
        </p:nvSpPr>
        <p:spPr>
          <a:xfrm rot="5400000">
            <a:off x="6049949" y="739685"/>
            <a:ext cx="92098" cy="12192002"/>
          </a:xfrm>
          <a:prstGeom prst="rect">
            <a:avLst/>
          </a:prstGeom>
          <a:solidFill>
            <a:srgbClr val="C49F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65" name="Graphic 1064">
            <a:extLst>
              <a:ext uri="{FF2B5EF4-FFF2-40B4-BE49-F238E27FC236}">
                <a16:creationId xmlns:a16="http://schemas.microsoft.com/office/drawing/2014/main" id="{82B78C90-854A-743B-108D-0642A8A7E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39944" y="306184"/>
            <a:ext cx="802314" cy="3082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FC9178-A460-5E42-5FE1-1FE42CF268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930" y="378293"/>
            <a:ext cx="1723428" cy="368733"/>
          </a:xfrm>
          <a:prstGeom prst="rect">
            <a:avLst/>
          </a:prstGeom>
        </p:spPr>
      </p:pic>
      <p:sp>
        <p:nvSpPr>
          <p:cNvPr id="15" name="TextBox 12">
            <a:extLst>
              <a:ext uri="{FF2B5EF4-FFF2-40B4-BE49-F238E27FC236}">
                <a16:creationId xmlns:a16="http://schemas.microsoft.com/office/drawing/2014/main" id="{79ED78EE-190F-251C-0859-A4DF8E1B034D}"/>
              </a:ext>
            </a:extLst>
          </p:cNvPr>
          <p:cNvSpPr txBox="1"/>
          <p:nvPr/>
        </p:nvSpPr>
        <p:spPr>
          <a:xfrm>
            <a:off x="324862" y="1033221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accent4">
                    <a:lumMod val="75000"/>
                  </a:schemeClr>
                </a:solidFill>
                <a:latin typeface="+mj-lt"/>
              </a:rPr>
              <a:t>Activity plan</a:t>
            </a:r>
          </a:p>
          <a:p>
            <a:r>
              <a:rPr lang="en-US" sz="2000" b="1">
                <a:solidFill>
                  <a:schemeClr val="accent4">
                    <a:lumMod val="75000"/>
                  </a:schemeClr>
                </a:solidFill>
                <a:latin typeface="+mj-lt"/>
              </a:rPr>
              <a:t>11:30 – 12:30 </a:t>
            </a:r>
            <a:r>
              <a:rPr lang="en-US" sz="3600" b="1">
                <a:solidFill>
                  <a:schemeClr val="accent4">
                    <a:lumMod val="75000"/>
                  </a:schemeClr>
                </a:solidFill>
                <a:latin typeface="+mj-lt"/>
              </a:rPr>
              <a:t>	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22CDF7-A3DE-0EA5-C342-27AF203414CF}"/>
              </a:ext>
            </a:extLst>
          </p:cNvPr>
          <p:cNvSpPr txBox="1"/>
          <p:nvPr/>
        </p:nvSpPr>
        <p:spPr>
          <a:xfrm>
            <a:off x="324862" y="2319575"/>
            <a:ext cx="653391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rtl="0" fontAlgn="base">
              <a:lnSpc>
                <a:spcPct val="200000"/>
              </a:lnSpc>
              <a:buFontTx/>
              <a:buChar char="-"/>
            </a:pPr>
            <a:r>
              <a:rPr lang="en-US" sz="2400" b="1" i="0" u="none" strike="noStrike">
                <a:effectLst/>
                <a:latin typeface="+mj-lt"/>
              </a:rPr>
              <a:t>Login</a:t>
            </a:r>
            <a:r>
              <a:rPr lang="en-US" sz="2400" i="0" u="none" strike="noStrike">
                <a:effectLst/>
                <a:latin typeface="+mj-lt"/>
              </a:rPr>
              <a:t> in the Chatbot with your own credentials </a:t>
            </a:r>
          </a:p>
          <a:p>
            <a:pPr marL="342900" indent="-342900" rtl="0" fontAlgn="base">
              <a:lnSpc>
                <a:spcPct val="200000"/>
              </a:lnSpc>
              <a:buFontTx/>
              <a:buChar char="-"/>
            </a:pPr>
            <a:r>
              <a:rPr lang="en-US" sz="2400">
                <a:latin typeface="+mj-lt"/>
              </a:rPr>
              <a:t>Update </a:t>
            </a:r>
            <a:r>
              <a:rPr lang="en-US" sz="2400" b="1">
                <a:latin typeface="+mj-lt"/>
              </a:rPr>
              <a:t>Location</a:t>
            </a:r>
            <a:r>
              <a:rPr lang="en-US" sz="2400">
                <a:latin typeface="+mj-lt"/>
              </a:rPr>
              <a:t> and </a:t>
            </a:r>
            <a:r>
              <a:rPr lang="en-US" sz="2400" b="1">
                <a:latin typeface="+mj-lt"/>
              </a:rPr>
              <a:t>Status</a:t>
            </a:r>
            <a:endParaRPr lang="en-US" sz="2400" b="1" i="0" u="none" strike="noStrike">
              <a:effectLst/>
              <a:latin typeface="+mj-lt"/>
            </a:endParaRPr>
          </a:p>
          <a:p>
            <a:pPr marL="342900" indent="-342900" rtl="0" fontAlgn="base">
              <a:lnSpc>
                <a:spcPct val="200000"/>
              </a:lnSpc>
              <a:buFontTx/>
              <a:buChar char="-"/>
            </a:pPr>
            <a:r>
              <a:rPr lang="en-US" sz="2400" i="0" u="none" strike="noStrike">
                <a:effectLst/>
                <a:latin typeface="+mj-lt"/>
              </a:rPr>
              <a:t>A message will arrive with a new </a:t>
            </a:r>
            <a:r>
              <a:rPr lang="en-US" sz="2400" b="1">
                <a:latin typeface="+mj-lt"/>
              </a:rPr>
              <a:t>M</a:t>
            </a:r>
            <a:r>
              <a:rPr lang="en-US" sz="2400" b="1" i="0" u="none" strike="noStrike">
                <a:effectLst/>
                <a:latin typeface="+mj-lt"/>
              </a:rPr>
              <a:t>ission</a:t>
            </a:r>
            <a:r>
              <a:rPr lang="en-US" sz="2400" i="0" u="none" strike="noStrike">
                <a:effectLst/>
                <a:latin typeface="+mj-lt"/>
              </a:rPr>
              <a:t> created</a:t>
            </a:r>
          </a:p>
          <a:p>
            <a:pPr marL="342900" indent="-342900" rtl="0" fontAlgn="base">
              <a:lnSpc>
                <a:spcPct val="200000"/>
              </a:lnSpc>
              <a:buFontTx/>
              <a:buChar char="-"/>
            </a:pPr>
            <a:r>
              <a:rPr lang="en-US" sz="2400" i="0" u="none" strike="noStrike">
                <a:effectLst/>
                <a:latin typeface="+mj-lt"/>
              </a:rPr>
              <a:t>Send a </a:t>
            </a:r>
            <a:r>
              <a:rPr lang="en-US" sz="2400" b="1" i="0" u="none" strike="noStrike">
                <a:effectLst/>
                <a:latin typeface="+mj-lt"/>
              </a:rPr>
              <a:t>Report</a:t>
            </a:r>
            <a:r>
              <a:rPr lang="en-US" sz="2400" i="0" u="none" strike="noStrike">
                <a:effectLst/>
                <a:latin typeface="+mj-lt"/>
              </a:rPr>
              <a:t> with Location, Photo and Description and attach it to the Mission</a:t>
            </a:r>
          </a:p>
          <a:p>
            <a:pPr rtl="0" fontAlgn="base"/>
            <a:endParaRPr lang="en-US" sz="2400" b="1">
              <a:latin typeface="+mj-lt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9B9448F-02E3-442B-A11D-5BC5345085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229" y="571311"/>
            <a:ext cx="2842262" cy="568452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FD1EF8D-D43B-D7FF-B9FB-25A369E5F4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820" y="219075"/>
            <a:ext cx="6527179" cy="632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296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uilding, outdoor, old, stone&#10;&#10;Description automatically generated">
            <a:extLst>
              <a:ext uri="{FF2B5EF4-FFF2-40B4-BE49-F238E27FC236}">
                <a16:creationId xmlns:a16="http://schemas.microsoft.com/office/drawing/2014/main" id="{FF596A00-4B2C-B96E-9F5E-EB53B081C6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24"/>
          <a:stretch/>
        </p:blipFill>
        <p:spPr>
          <a:xfrm>
            <a:off x="12717" y="92098"/>
            <a:ext cx="5921829" cy="338242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DB0BF8C-2A8D-ECA9-EF72-81EDF9E319CD}"/>
              </a:ext>
            </a:extLst>
          </p:cNvPr>
          <p:cNvSpPr/>
          <p:nvPr/>
        </p:nvSpPr>
        <p:spPr>
          <a:xfrm rot="5400000">
            <a:off x="6049949" y="-6049952"/>
            <a:ext cx="92098" cy="12192002"/>
          </a:xfrm>
          <a:prstGeom prst="rect">
            <a:avLst/>
          </a:prstGeom>
          <a:solidFill>
            <a:srgbClr val="323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4B72B6-A802-8764-6945-D8F7B8A32ADC}"/>
              </a:ext>
            </a:extLst>
          </p:cNvPr>
          <p:cNvSpPr/>
          <p:nvPr/>
        </p:nvSpPr>
        <p:spPr>
          <a:xfrm rot="5400000">
            <a:off x="6049949" y="739685"/>
            <a:ext cx="92098" cy="12192002"/>
          </a:xfrm>
          <a:prstGeom prst="rect">
            <a:avLst/>
          </a:prstGeom>
          <a:solidFill>
            <a:srgbClr val="C49F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65" name="Graphic 1064">
            <a:extLst>
              <a:ext uri="{FF2B5EF4-FFF2-40B4-BE49-F238E27FC236}">
                <a16:creationId xmlns:a16="http://schemas.microsoft.com/office/drawing/2014/main" id="{82B78C90-854A-743B-108D-0642A8A7E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39944" y="306184"/>
            <a:ext cx="802314" cy="3082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741F91-66F8-4CF1-566E-790193644F36}"/>
              </a:ext>
            </a:extLst>
          </p:cNvPr>
          <p:cNvSpPr txBox="1"/>
          <p:nvPr/>
        </p:nvSpPr>
        <p:spPr>
          <a:xfrm>
            <a:off x="4831427" y="3250713"/>
            <a:ext cx="2852057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700">
                <a:solidFill>
                  <a:schemeClr val="bg1"/>
                </a:solidFill>
              </a:rPr>
              <a:t>© Angelika - Pixabay </a:t>
            </a:r>
          </a:p>
        </p:txBody>
      </p:sp>
      <p:pic>
        <p:nvPicPr>
          <p:cNvPr id="1026" name="Picture 2" descr="Venezia, Libreria, Libro, Libri, Negozio, Lettura">
            <a:extLst>
              <a:ext uri="{FF2B5EF4-FFF2-40B4-BE49-F238E27FC236}">
                <a16:creationId xmlns:a16="http://schemas.microsoft.com/office/drawing/2014/main" id="{474164EA-738E-0B1E-BE47-FAFEBFB666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20" t="6003" r="320" b="12537"/>
          <a:stretch/>
        </p:blipFill>
        <p:spPr bwMode="auto">
          <a:xfrm>
            <a:off x="5943598" y="92098"/>
            <a:ext cx="6228459" cy="338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86A8AD-34A5-3D5D-736F-AA965188CB67}"/>
              </a:ext>
            </a:extLst>
          </p:cNvPr>
          <p:cNvSpPr txBox="1"/>
          <p:nvPr/>
        </p:nvSpPr>
        <p:spPr>
          <a:xfrm>
            <a:off x="5943598" y="3257681"/>
            <a:ext cx="2852057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700">
                <a:solidFill>
                  <a:schemeClr val="bg1"/>
                </a:solidFill>
              </a:rPr>
              <a:t>© Mirko Bozzato - Pixabay </a:t>
            </a:r>
          </a:p>
        </p:txBody>
      </p:sp>
      <p:pic>
        <p:nvPicPr>
          <p:cNvPr id="12" name="Picture 11" descr="A city next to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C9EA3976-342B-7FC5-C477-C3C063C0462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539"/>
          <a:stretch/>
        </p:blipFill>
        <p:spPr>
          <a:xfrm>
            <a:off x="5952742" y="3504312"/>
            <a:ext cx="6239257" cy="32853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BC8D97-7751-64B3-9478-1EBA9B78E173}"/>
              </a:ext>
            </a:extLst>
          </p:cNvPr>
          <p:cNvSpPr txBox="1"/>
          <p:nvPr/>
        </p:nvSpPr>
        <p:spPr>
          <a:xfrm>
            <a:off x="5934546" y="6565828"/>
            <a:ext cx="2852057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700">
                <a:solidFill>
                  <a:schemeClr val="bg1"/>
                </a:solidFill>
              </a:rPr>
              <a:t>© Sabine Kroschel- Pixabay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AA90733-80A6-E4F6-86A3-2EBAF6D3C6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444"/>
          <a:stretch/>
        </p:blipFill>
        <p:spPr bwMode="auto">
          <a:xfrm>
            <a:off x="-3" y="3503116"/>
            <a:ext cx="5930373" cy="328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3874B9D-A8DB-D8A6-9AF7-07A0F5139CDE}"/>
              </a:ext>
            </a:extLst>
          </p:cNvPr>
          <p:cNvSpPr txBox="1"/>
          <p:nvPr/>
        </p:nvSpPr>
        <p:spPr>
          <a:xfrm>
            <a:off x="4517569" y="6549443"/>
            <a:ext cx="2852057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700">
                <a:solidFill>
                  <a:schemeClr val="bg1"/>
                </a:solidFill>
              </a:rPr>
              <a:t>© Fondazione Querini Stampalia</a:t>
            </a:r>
          </a:p>
        </p:txBody>
      </p:sp>
      <p:pic>
        <p:nvPicPr>
          <p:cNvPr id="18" name="Picture 17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344413FE-67FC-9E36-22F6-264841A4E8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87" y="427360"/>
            <a:ext cx="1801527" cy="37958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2156F59-7B53-BAB3-5F70-BF88430B9335}"/>
              </a:ext>
            </a:extLst>
          </p:cNvPr>
          <p:cNvSpPr txBox="1"/>
          <p:nvPr/>
        </p:nvSpPr>
        <p:spPr>
          <a:xfrm>
            <a:off x="1547602" y="1351337"/>
            <a:ext cx="28520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3600" b="1">
                <a:solidFill>
                  <a:schemeClr val="bg1"/>
                </a:solidFill>
                <a:latin typeface="Myriad Pro" panose="020B0503030403020204" pitchFamily="34" charset="0"/>
              </a:rPr>
              <a:t>SAN MARCO</a:t>
            </a:r>
          </a:p>
          <a:p>
            <a:pPr algn="ctr"/>
            <a:r>
              <a:rPr lang="en-IT" sz="3600" b="1">
                <a:solidFill>
                  <a:schemeClr val="bg1"/>
                </a:solidFill>
                <a:latin typeface="Myriad Pro" panose="020B0503030403020204" pitchFamily="34" charset="0"/>
              </a:rPr>
              <a:t>SQUARE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3D672A-E661-B34D-3054-51975176B5E0}"/>
              </a:ext>
            </a:extLst>
          </p:cNvPr>
          <p:cNvSpPr txBox="1"/>
          <p:nvPr/>
        </p:nvSpPr>
        <p:spPr>
          <a:xfrm>
            <a:off x="700038" y="4173511"/>
            <a:ext cx="433434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T" sz="3600" b="1">
                <a:solidFill>
                  <a:schemeClr val="bg1"/>
                </a:solidFill>
                <a:latin typeface="Myriad Pro" panose="020B0503030403020204" pitchFamily="34" charset="0"/>
              </a:rPr>
              <a:t>FONDAZIONE QUERINI STAMPALIA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ABF6FE-39B4-8B8C-F2EC-9C2A6A37A31C}"/>
              </a:ext>
            </a:extLst>
          </p:cNvPr>
          <p:cNvSpPr txBox="1"/>
          <p:nvPr/>
        </p:nvSpPr>
        <p:spPr>
          <a:xfrm>
            <a:off x="7469431" y="1261485"/>
            <a:ext cx="34743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T" sz="3600" b="1">
                <a:solidFill>
                  <a:schemeClr val="bg1"/>
                </a:solidFill>
                <a:latin typeface="Myriad Pro" panose="020B0503030403020204" pitchFamily="34" charset="0"/>
              </a:rPr>
              <a:t>ACQUA ALTA  BOOKSTORE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9FBCDB-DC90-7E43-BAAD-D56977B8E675}"/>
              </a:ext>
            </a:extLst>
          </p:cNvPr>
          <p:cNvSpPr txBox="1"/>
          <p:nvPr/>
        </p:nvSpPr>
        <p:spPr>
          <a:xfrm>
            <a:off x="7157616" y="4380340"/>
            <a:ext cx="43343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T" sz="3600" b="1">
                <a:solidFill>
                  <a:schemeClr val="bg1"/>
                </a:solidFill>
                <a:latin typeface="Myriad Pro" panose="020B0503030403020204" pitchFamily="34" charset="0"/>
              </a:rPr>
              <a:t>RIVA DEGLII SCHIAVONI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AFC780F-9C3F-156F-67CB-C395498BDE3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039944" y="313447"/>
            <a:ext cx="827194" cy="31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918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3AB70708-84C6-EE00-E643-BD7A451BEF91}"/>
              </a:ext>
            </a:extLst>
          </p:cNvPr>
          <p:cNvGrpSpPr/>
          <p:nvPr/>
        </p:nvGrpSpPr>
        <p:grpSpPr>
          <a:xfrm>
            <a:off x="0" y="11206"/>
            <a:ext cx="12192000" cy="6865130"/>
            <a:chOff x="0" y="0"/>
            <a:chExt cx="12192000" cy="686513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3505E64-D019-5E09-6820-3653BD7D5DA6}"/>
                </a:ext>
              </a:extLst>
            </p:cNvPr>
            <p:cNvGrpSpPr/>
            <p:nvPr/>
          </p:nvGrpSpPr>
          <p:grpSpPr>
            <a:xfrm>
              <a:off x="0" y="0"/>
              <a:ext cx="12192000" cy="6865130"/>
              <a:chOff x="0" y="0"/>
              <a:chExt cx="12192000" cy="6865130"/>
            </a:xfrm>
          </p:grpSpPr>
          <p:pic>
            <p:nvPicPr>
              <p:cNvPr id="6" name="Picture 5" descr="Map&#10;&#10;Description automatically generated">
                <a:extLst>
                  <a:ext uri="{FF2B5EF4-FFF2-40B4-BE49-F238E27FC236}">
                    <a16:creationId xmlns:a16="http://schemas.microsoft.com/office/drawing/2014/main" id="{3A15ED15-DEEA-9CF1-F7B0-8283792F19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939"/>
              <a:stretch/>
            </p:blipFill>
            <p:spPr>
              <a:xfrm>
                <a:off x="0" y="0"/>
                <a:ext cx="12192000" cy="6865130"/>
              </a:xfrm>
              <a:prstGeom prst="rect">
                <a:avLst/>
              </a:prstGeom>
            </p:spPr>
          </p:pic>
          <p:sp>
            <p:nvSpPr>
              <p:cNvPr id="23" name="Speech Bubble: Rectangle with Corners Rounded 22">
                <a:extLst>
                  <a:ext uri="{FF2B5EF4-FFF2-40B4-BE49-F238E27FC236}">
                    <a16:creationId xmlns:a16="http://schemas.microsoft.com/office/drawing/2014/main" id="{BA011A96-B93A-436D-34A4-379C08B398CC}"/>
                  </a:ext>
                </a:extLst>
              </p:cNvPr>
              <p:cNvSpPr/>
              <p:nvPr/>
            </p:nvSpPr>
            <p:spPr>
              <a:xfrm>
                <a:off x="8013455" y="853984"/>
                <a:ext cx="1649529" cy="560295"/>
              </a:xfrm>
              <a:prstGeom prst="wedgeRoundRectCallout">
                <a:avLst>
                  <a:gd name="adj1" fmla="val -32508"/>
                  <a:gd name="adj2" fmla="val 74917"/>
                  <a:gd name="adj3" fmla="val 16667"/>
                </a:avLst>
              </a:prstGeom>
              <a:solidFill>
                <a:schemeClr val="bg1">
                  <a:alpha val="7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endParaRPr lang="es-ES" sz="1300">
                  <a:solidFill>
                    <a:schemeClr val="tx1"/>
                  </a:solidFill>
                  <a:latin typeface="Arial"/>
                  <a:cs typeface="Arial"/>
                </a:endParaRPr>
              </a:p>
              <a:p>
                <a:r>
                  <a:rPr lang="es-ES" sz="1300" err="1">
                    <a:solidFill>
                      <a:schemeClr val="tx1"/>
                    </a:solidFill>
                    <a:latin typeface="Arial"/>
                    <a:cs typeface="Arial"/>
                  </a:rPr>
                  <a:t>Libreria</a:t>
                </a:r>
                <a:r>
                  <a:rPr lang="es-ES" sz="1300">
                    <a:solidFill>
                      <a:schemeClr val="tx1"/>
                    </a:solidFill>
                    <a:latin typeface="Arial"/>
                    <a:cs typeface="Arial"/>
                  </a:rPr>
                  <a:t> Acqua Alta </a:t>
                </a:r>
              </a:p>
              <a:p>
                <a:endParaRPr lang="en-GB" sz="1300">
                  <a:solidFill>
                    <a:schemeClr val="tx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4" name="Speech Bubble: Rectangle with Corners Rounded 23">
                <a:extLst>
                  <a:ext uri="{FF2B5EF4-FFF2-40B4-BE49-F238E27FC236}">
                    <a16:creationId xmlns:a16="http://schemas.microsoft.com/office/drawing/2014/main" id="{8A252431-1520-5B00-EE2F-571B508D6BC0}"/>
                  </a:ext>
                </a:extLst>
              </p:cNvPr>
              <p:cNvSpPr/>
              <p:nvPr/>
            </p:nvSpPr>
            <p:spPr>
              <a:xfrm>
                <a:off x="6446383" y="1741757"/>
                <a:ext cx="1716371" cy="461665"/>
              </a:xfrm>
              <a:prstGeom prst="wedgeRoundRectCallout">
                <a:avLst>
                  <a:gd name="adj1" fmla="val 33772"/>
                  <a:gd name="adj2" fmla="val 78465"/>
                  <a:gd name="adj3" fmla="val 16667"/>
                </a:avLst>
              </a:prstGeom>
              <a:solidFill>
                <a:schemeClr val="bg1">
                  <a:alpha val="7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r>
                  <a:rPr lang="es-ES" sz="1300" err="1">
                    <a:solidFill>
                      <a:schemeClr val="tx1"/>
                    </a:solidFill>
                    <a:latin typeface="Arial"/>
                    <a:cs typeface="Arial"/>
                  </a:rPr>
                  <a:t>Fondazione</a:t>
                </a:r>
                <a:r>
                  <a:rPr lang="es-ES" sz="1300">
                    <a:solidFill>
                      <a:schemeClr val="tx1"/>
                    </a:solidFill>
                    <a:latin typeface="Arial"/>
                    <a:cs typeface="Arial"/>
                  </a:rPr>
                  <a:t> </a:t>
                </a:r>
                <a:r>
                  <a:rPr lang="es-ES" sz="1300" err="1">
                    <a:solidFill>
                      <a:schemeClr val="tx1"/>
                    </a:solidFill>
                    <a:latin typeface="Arial"/>
                    <a:cs typeface="Arial"/>
                  </a:rPr>
                  <a:t>Querini</a:t>
                </a:r>
                <a:r>
                  <a:rPr lang="es-ES" sz="1300">
                    <a:solidFill>
                      <a:schemeClr val="tx1"/>
                    </a:solidFill>
                    <a:latin typeface="Arial"/>
                    <a:cs typeface="Arial"/>
                  </a:rPr>
                  <a:t> </a:t>
                </a:r>
                <a:r>
                  <a:rPr lang="es-ES" sz="1300" err="1">
                    <a:solidFill>
                      <a:schemeClr val="tx1"/>
                    </a:solidFill>
                    <a:latin typeface="Arial"/>
                    <a:cs typeface="Arial"/>
                  </a:rPr>
                  <a:t>Stampalia</a:t>
                </a:r>
                <a:endParaRPr lang="en-US" err="1"/>
              </a:p>
            </p:txBody>
          </p:sp>
          <p:sp>
            <p:nvSpPr>
              <p:cNvPr id="25" name="Speech Bubble: Rectangle with Corners Rounded 24">
                <a:extLst>
                  <a:ext uri="{FF2B5EF4-FFF2-40B4-BE49-F238E27FC236}">
                    <a16:creationId xmlns:a16="http://schemas.microsoft.com/office/drawing/2014/main" id="{32353E5B-773B-CCE6-7B07-2A5EC30223A8}"/>
                  </a:ext>
                </a:extLst>
              </p:cNvPr>
              <p:cNvSpPr/>
              <p:nvPr/>
            </p:nvSpPr>
            <p:spPr>
              <a:xfrm>
                <a:off x="5545901" y="3151703"/>
                <a:ext cx="1311106" cy="560295"/>
              </a:xfrm>
              <a:prstGeom prst="wedgeRoundRectCallout">
                <a:avLst>
                  <a:gd name="adj1" fmla="val 34202"/>
                  <a:gd name="adj2" fmla="val 71369"/>
                  <a:gd name="adj3" fmla="val 16667"/>
                </a:avLst>
              </a:prstGeom>
              <a:solidFill>
                <a:schemeClr val="bg1">
                  <a:alpha val="7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s-ES" sz="1300" b="0" i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Basilica</a:t>
                </a:r>
                <a:r>
                  <a:rPr lang="es-ES" sz="1300" b="0" i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 San Marco </a:t>
                </a:r>
                <a:endParaRPr lang="en-GB" sz="130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id="{BDD4D6FB-784F-E62E-98D0-F7226226FEB4}"/>
                  </a:ext>
                </a:extLst>
              </p:cNvPr>
              <p:cNvSpPr/>
              <p:nvPr/>
            </p:nvSpPr>
            <p:spPr>
              <a:xfrm>
                <a:off x="9530436" y="3821810"/>
                <a:ext cx="1422485" cy="560295"/>
              </a:xfrm>
              <a:prstGeom prst="wedgeRoundRectCallout">
                <a:avLst>
                  <a:gd name="adj1" fmla="val -31750"/>
                  <a:gd name="adj2" fmla="val 67821"/>
                  <a:gd name="adj3" fmla="val 16667"/>
                </a:avLst>
              </a:prstGeom>
              <a:solidFill>
                <a:schemeClr val="bg1">
                  <a:alpha val="7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s-ES" sz="1300">
                    <a:solidFill>
                      <a:schemeClr val="tx1"/>
                    </a:solidFill>
                    <a:latin typeface="Arial"/>
                    <a:cs typeface="Arial"/>
                  </a:rPr>
                  <a:t>Riva </a:t>
                </a:r>
                <a:r>
                  <a:rPr lang="es-ES" sz="1300" b="0" i="0" err="1">
                    <a:solidFill>
                      <a:schemeClr val="tx1"/>
                    </a:solidFill>
                    <a:effectLst/>
                    <a:latin typeface="Arial"/>
                    <a:cs typeface="Arial"/>
                  </a:rPr>
                  <a:t>degli</a:t>
                </a:r>
                <a:r>
                  <a:rPr lang="es-ES" sz="1300" b="0" i="0">
                    <a:solidFill>
                      <a:schemeClr val="tx1"/>
                    </a:solidFill>
                    <a:effectLst/>
                    <a:latin typeface="Arial"/>
                    <a:cs typeface="Arial"/>
                  </a:rPr>
                  <a:t> </a:t>
                </a:r>
                <a:r>
                  <a:rPr lang="es-ES" sz="1300" b="0" i="0" err="1">
                    <a:solidFill>
                      <a:schemeClr val="tx1"/>
                    </a:solidFill>
                    <a:effectLst/>
                    <a:latin typeface="Arial"/>
                    <a:cs typeface="Arial"/>
                  </a:rPr>
                  <a:t>Schiavoni</a:t>
                </a:r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538F2E4D-E9B2-E98B-B28A-C4EEB68730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8878" y="2332517"/>
              <a:ext cx="299402" cy="407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D815F9A-8AF6-A27A-E3A1-32CC1BEB6689}"/>
                </a:ext>
              </a:extLst>
            </p:cNvPr>
            <p:cNvSpPr/>
            <p:nvPr/>
          </p:nvSpPr>
          <p:spPr>
            <a:xfrm>
              <a:off x="8881755" y="2344247"/>
              <a:ext cx="1878496" cy="357809"/>
            </a:xfrm>
            <a:prstGeom prst="rect">
              <a:avLst/>
            </a:prstGeom>
            <a:solidFill>
              <a:srgbClr val="007E00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 ARE HERE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DB0BF8C-2A8D-ECA9-EF72-81EDF9E319CD}"/>
              </a:ext>
            </a:extLst>
          </p:cNvPr>
          <p:cNvSpPr/>
          <p:nvPr/>
        </p:nvSpPr>
        <p:spPr>
          <a:xfrm rot="5400000">
            <a:off x="6049949" y="-6049952"/>
            <a:ext cx="92098" cy="12192002"/>
          </a:xfrm>
          <a:prstGeom prst="rect">
            <a:avLst/>
          </a:prstGeom>
          <a:solidFill>
            <a:srgbClr val="323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4B72B6-A802-8764-6945-D8F7B8A32ADC}"/>
              </a:ext>
            </a:extLst>
          </p:cNvPr>
          <p:cNvSpPr/>
          <p:nvPr/>
        </p:nvSpPr>
        <p:spPr>
          <a:xfrm rot="5400000">
            <a:off x="6049949" y="739685"/>
            <a:ext cx="92098" cy="12192002"/>
          </a:xfrm>
          <a:prstGeom prst="rect">
            <a:avLst/>
          </a:prstGeom>
          <a:solidFill>
            <a:srgbClr val="C49F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FC9178-A460-5E42-5FE1-1FE42CF268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930" y="378293"/>
            <a:ext cx="1723428" cy="36873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256DEC0-FED0-E5E1-F3F4-637CF2258DE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39944" y="313447"/>
            <a:ext cx="827194" cy="31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642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DB0BF8C-2A8D-ECA9-EF72-81EDF9E319CD}"/>
              </a:ext>
            </a:extLst>
          </p:cNvPr>
          <p:cNvSpPr/>
          <p:nvPr/>
        </p:nvSpPr>
        <p:spPr>
          <a:xfrm rot="5400000">
            <a:off x="6049949" y="-6049952"/>
            <a:ext cx="92098" cy="12192002"/>
          </a:xfrm>
          <a:prstGeom prst="rect">
            <a:avLst/>
          </a:prstGeom>
          <a:solidFill>
            <a:srgbClr val="323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4B72B6-A802-8764-6945-D8F7B8A32ADC}"/>
              </a:ext>
            </a:extLst>
          </p:cNvPr>
          <p:cNvSpPr/>
          <p:nvPr/>
        </p:nvSpPr>
        <p:spPr>
          <a:xfrm rot="5400000">
            <a:off x="6049949" y="739685"/>
            <a:ext cx="92098" cy="12192002"/>
          </a:xfrm>
          <a:prstGeom prst="rect">
            <a:avLst/>
          </a:prstGeom>
          <a:solidFill>
            <a:srgbClr val="C49F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65" name="Graphic 1064">
            <a:extLst>
              <a:ext uri="{FF2B5EF4-FFF2-40B4-BE49-F238E27FC236}">
                <a16:creationId xmlns:a16="http://schemas.microsoft.com/office/drawing/2014/main" id="{82B78C90-854A-743B-108D-0642A8A7EFB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39944" y="306184"/>
            <a:ext cx="802314" cy="3082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FC9178-A460-5E42-5FE1-1FE42CF268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930" y="378293"/>
            <a:ext cx="1723428" cy="3687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3CE210E-93BF-3D31-A365-75F8DD5D96B7}"/>
              </a:ext>
            </a:extLst>
          </p:cNvPr>
          <p:cNvSpPr txBox="1"/>
          <p:nvPr/>
        </p:nvSpPr>
        <p:spPr>
          <a:xfrm>
            <a:off x="4298098" y="1007451"/>
            <a:ext cx="38313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THANK YOU!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3F9E283-36DC-D27C-12C0-E6561B21E6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10" y="2925345"/>
            <a:ext cx="957192" cy="408402"/>
          </a:xfrm>
          <a:prstGeom prst="rect">
            <a:avLst/>
          </a:prstGeom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19425A5-D12B-1DC7-87A8-A0702C040E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099" y="2947878"/>
            <a:ext cx="1220517" cy="260377"/>
          </a:xfrm>
          <a:prstGeom prst="rect">
            <a:avLst/>
          </a:prstGeom>
        </p:spPr>
      </p:pic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D684B1C6-6D6E-CC16-7807-9DCB3807C6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16" y="2903903"/>
            <a:ext cx="957192" cy="411593"/>
          </a:xfrm>
          <a:prstGeom prst="rect">
            <a:avLst/>
          </a:prstGeom>
        </p:spPr>
      </p:pic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C1152E5E-D811-8F1A-74F5-2C38D7CF55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795" y="3889878"/>
            <a:ext cx="924072" cy="369628"/>
          </a:xfrm>
          <a:prstGeom prst="rect">
            <a:avLst/>
          </a:prstGeom>
        </p:spPr>
      </p:pic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8D15B881-6158-5EA4-C4DA-D300F9A366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498" y="3983332"/>
            <a:ext cx="1382270" cy="230378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9F3E9CD4-FC9E-7C2C-7C3D-EE1A73FF887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10" y="4728012"/>
            <a:ext cx="684242" cy="440196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4A13DCF8-9884-62FF-9335-29574D08A9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139" y="4796277"/>
            <a:ext cx="1396630" cy="251394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A201E3F3-233E-1F3B-BAF7-4A4388D74E4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749" y="5524644"/>
            <a:ext cx="511658" cy="477548"/>
          </a:xfrm>
          <a:prstGeom prst="rect">
            <a:avLst/>
          </a:prstGeom>
        </p:spPr>
      </p:pic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D67A84F8-82E4-1FA7-97F5-E831FB16EAF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027" y="5645448"/>
            <a:ext cx="870856" cy="229326"/>
          </a:xfrm>
          <a:prstGeom prst="rect">
            <a:avLst/>
          </a:prstGeom>
        </p:spPr>
      </p:pic>
      <p:pic>
        <p:nvPicPr>
          <p:cNvPr id="22" name="Picture 21" descr="Text, logo&#10;&#10;Description automatically generated">
            <a:extLst>
              <a:ext uri="{FF2B5EF4-FFF2-40B4-BE49-F238E27FC236}">
                <a16:creationId xmlns:a16="http://schemas.microsoft.com/office/drawing/2014/main" id="{32419174-FF5D-DEED-981F-AC4C9C5B32F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104" y="5557754"/>
            <a:ext cx="952792" cy="419228"/>
          </a:xfrm>
          <a:prstGeom prst="rect">
            <a:avLst/>
          </a:prstGeom>
        </p:spPr>
      </p:pic>
      <p:pic>
        <p:nvPicPr>
          <p:cNvPr id="23" name="Picture 22" descr="Text&#10;&#10;Description automatically generated">
            <a:extLst>
              <a:ext uri="{FF2B5EF4-FFF2-40B4-BE49-F238E27FC236}">
                <a16:creationId xmlns:a16="http://schemas.microsoft.com/office/drawing/2014/main" id="{1F1BFCD8-519E-ED3A-6A0D-47C041D0D3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705" y="5594957"/>
            <a:ext cx="1081736" cy="275280"/>
          </a:xfrm>
          <a:prstGeom prst="rect">
            <a:avLst/>
          </a:prstGeom>
        </p:spPr>
      </p:pic>
      <p:pic>
        <p:nvPicPr>
          <p:cNvPr id="24" name="Picture 23" descr="Text, logo&#10;&#10;Description automatically generated">
            <a:extLst>
              <a:ext uri="{FF2B5EF4-FFF2-40B4-BE49-F238E27FC236}">
                <a16:creationId xmlns:a16="http://schemas.microsoft.com/office/drawing/2014/main" id="{21B064A3-ECF5-426D-2724-D713782C3AA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006" y="5645448"/>
            <a:ext cx="886400" cy="177280"/>
          </a:xfrm>
          <a:prstGeom prst="rect">
            <a:avLst/>
          </a:prstGeom>
        </p:spPr>
      </p:pic>
      <p:pic>
        <p:nvPicPr>
          <p:cNvPr id="25" name="Picture 24" descr="Logo&#10;&#10;Description automatically generated with medium confidence">
            <a:extLst>
              <a:ext uri="{FF2B5EF4-FFF2-40B4-BE49-F238E27FC236}">
                <a16:creationId xmlns:a16="http://schemas.microsoft.com/office/drawing/2014/main" id="{0ACEE668-1F2E-1AD0-E15D-5A35E8E0929A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678" y="4699141"/>
            <a:ext cx="872632" cy="3448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8EB95B8-B601-3D36-923F-3129167F9DC6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127" y="3689402"/>
            <a:ext cx="905308" cy="90530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9A5758D-308A-BF51-182C-1314AC1A4D67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60" y="3900210"/>
            <a:ext cx="905308" cy="40691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36E023A-6F53-360E-6F2D-FCCD528B6A70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72" y="3849888"/>
            <a:ext cx="1107917" cy="522122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CF0779E1-A034-B424-2057-6E6EFEA41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38" y="5623674"/>
            <a:ext cx="1746125" cy="24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A59292AB-3F84-920C-AC8B-22B1E06C4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816" y="2870139"/>
            <a:ext cx="1081736" cy="48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D5C88BC-F198-EEDC-CF60-D0EE268DD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058" y="2856017"/>
            <a:ext cx="1231900" cy="60042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81271C2-10B7-30E6-A860-FAA87876DC0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733" y="4762616"/>
            <a:ext cx="1231900" cy="35120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60E96E3-9EE2-F61F-716A-2FF86A335E2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149" y="4661280"/>
            <a:ext cx="672113" cy="42055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9CE047F-92EB-D7DD-E7A2-1C2F4602968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310" y="2748880"/>
            <a:ext cx="1712522" cy="674321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BD05F2D2-CCB0-D45A-622C-13E55303519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774789" y="3570161"/>
            <a:ext cx="2646407" cy="264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2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166</Words>
  <Application>Microsoft Macintosh PowerPoint</Application>
  <PresentationFormat>Widescreen</PresentationFormat>
  <Paragraphs>36</Paragraphs>
  <Slides>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Myriad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Paolo Saòa</dc:creator>
  <cp:lastModifiedBy>Microsoft Office User</cp:lastModifiedBy>
  <cp:revision>19</cp:revision>
  <dcterms:created xsi:type="dcterms:W3CDTF">2023-03-17T08:36:24Z</dcterms:created>
  <dcterms:modified xsi:type="dcterms:W3CDTF">2023-05-11T12:55:51Z</dcterms:modified>
</cp:coreProperties>
</file>